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17"/>
  </p:notesMasterIdLst>
  <p:handoutMasterIdLst>
    <p:handoutMasterId r:id="rId18"/>
  </p:handoutMasterIdLst>
  <p:sldIdLst>
    <p:sldId id="341" r:id="rId5"/>
    <p:sldId id="367" r:id="rId6"/>
    <p:sldId id="380" r:id="rId7"/>
    <p:sldId id="365" r:id="rId8"/>
    <p:sldId id="376" r:id="rId9"/>
    <p:sldId id="379" r:id="rId10"/>
    <p:sldId id="369" r:id="rId11"/>
    <p:sldId id="373" r:id="rId12"/>
    <p:sldId id="370" r:id="rId13"/>
    <p:sldId id="372" r:id="rId14"/>
    <p:sldId id="368" r:id="rId15"/>
    <p:sldId id="366" r:id="rId16"/>
  </p:sldIdLst>
  <p:sldSz cx="12192000" cy="6858000"/>
  <p:notesSz cx="6797675" cy="9926638"/>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1" d="100"/>
          <a:sy n="101" d="100"/>
        </p:scale>
        <p:origin x="76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2946699" cy="496957"/>
          </a:xfrm>
          <a:prstGeom prst="rect">
            <a:avLst/>
          </a:prstGeom>
          <a:noFill/>
          <a:ln w="9525">
            <a:noFill/>
            <a:miter lim="800000"/>
            <a:headEnd/>
            <a:tailEnd/>
          </a:ln>
          <a:effectLst/>
        </p:spPr>
        <p:txBody>
          <a:bodyPr vert="horz" wrap="square" lIns="92859" tIns="46429" rIns="92859" bIns="46429" numCol="1" anchor="t" anchorCtr="0" compatLnSpc="1">
            <a:prstTxWarp prst="textNoShape">
              <a:avLst/>
            </a:prstTxWarp>
          </a:bodyPr>
          <a:lstStyle>
            <a:lvl1pPr defTabSz="92888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850977" y="0"/>
            <a:ext cx="2946699" cy="496957"/>
          </a:xfrm>
          <a:prstGeom prst="rect">
            <a:avLst/>
          </a:prstGeom>
          <a:noFill/>
          <a:ln w="9525">
            <a:noFill/>
            <a:miter lim="800000"/>
            <a:headEnd/>
            <a:tailEnd/>
          </a:ln>
          <a:effectLst/>
        </p:spPr>
        <p:txBody>
          <a:bodyPr vert="horz" wrap="square" lIns="92859" tIns="46429" rIns="92859" bIns="46429" numCol="1" anchor="t" anchorCtr="0" compatLnSpc="1">
            <a:prstTxWarp prst="textNoShape">
              <a:avLst/>
            </a:prstTxWarp>
          </a:bodyPr>
          <a:lstStyle>
            <a:lvl1pPr algn="r" defTabSz="92888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429681"/>
            <a:ext cx="2946699" cy="496957"/>
          </a:xfrm>
          <a:prstGeom prst="rect">
            <a:avLst/>
          </a:prstGeom>
          <a:noFill/>
          <a:ln w="9525">
            <a:noFill/>
            <a:miter lim="800000"/>
            <a:headEnd/>
            <a:tailEnd/>
          </a:ln>
          <a:effectLst/>
        </p:spPr>
        <p:txBody>
          <a:bodyPr vert="horz" wrap="square" lIns="92859" tIns="46429" rIns="92859" bIns="46429" numCol="1" anchor="b" anchorCtr="0" compatLnSpc="1">
            <a:prstTxWarp prst="textNoShape">
              <a:avLst/>
            </a:prstTxWarp>
          </a:bodyPr>
          <a:lstStyle>
            <a:lvl1pPr defTabSz="92888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850977" y="9429681"/>
            <a:ext cx="2946699" cy="496957"/>
          </a:xfrm>
          <a:prstGeom prst="rect">
            <a:avLst/>
          </a:prstGeom>
          <a:noFill/>
          <a:ln w="9525">
            <a:noFill/>
            <a:miter lim="800000"/>
            <a:headEnd/>
            <a:tailEnd/>
          </a:ln>
          <a:effectLst/>
        </p:spPr>
        <p:txBody>
          <a:bodyPr vert="horz" wrap="square" lIns="92859" tIns="46429" rIns="92859" bIns="46429" numCol="1" anchor="b" anchorCtr="0" compatLnSpc="1">
            <a:prstTxWarp prst="textNoShape">
              <a:avLst/>
            </a:prstTxWarp>
          </a:bodyPr>
          <a:lstStyle>
            <a:lvl1pPr algn="r" defTabSz="92888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2946699" cy="496957"/>
          </a:xfrm>
          <a:prstGeom prst="rect">
            <a:avLst/>
          </a:prstGeom>
          <a:noFill/>
          <a:ln w="9525">
            <a:noFill/>
            <a:miter lim="800000"/>
            <a:headEnd/>
            <a:tailEnd/>
          </a:ln>
          <a:effectLst/>
        </p:spPr>
        <p:txBody>
          <a:bodyPr vert="horz" wrap="square" lIns="92859" tIns="46429" rIns="92859" bIns="46429" numCol="1" anchor="t" anchorCtr="0" compatLnSpc="1">
            <a:prstTxWarp prst="textNoShape">
              <a:avLst/>
            </a:prstTxWarp>
          </a:bodyPr>
          <a:lstStyle>
            <a:lvl1pPr defTabSz="92888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850977" y="0"/>
            <a:ext cx="2946699" cy="496957"/>
          </a:xfrm>
          <a:prstGeom prst="rect">
            <a:avLst/>
          </a:prstGeom>
          <a:noFill/>
          <a:ln w="9525">
            <a:noFill/>
            <a:miter lim="800000"/>
            <a:headEnd/>
            <a:tailEnd/>
          </a:ln>
          <a:effectLst/>
        </p:spPr>
        <p:txBody>
          <a:bodyPr vert="horz" wrap="square" lIns="92859" tIns="46429" rIns="92859" bIns="46429" numCol="1" anchor="t" anchorCtr="0" compatLnSpc="1">
            <a:prstTxWarp prst="textNoShape">
              <a:avLst/>
            </a:prstTxWarp>
          </a:bodyPr>
          <a:lstStyle>
            <a:lvl1pPr algn="r" defTabSz="92888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2075" y="744538"/>
            <a:ext cx="6613525"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07396" y="4714841"/>
            <a:ext cx="4982883" cy="4467924"/>
          </a:xfrm>
          <a:prstGeom prst="rect">
            <a:avLst/>
          </a:prstGeom>
          <a:noFill/>
          <a:ln w="9525">
            <a:noFill/>
            <a:miter lim="800000"/>
            <a:headEnd/>
            <a:tailEnd/>
          </a:ln>
          <a:effectLst/>
        </p:spPr>
        <p:txBody>
          <a:bodyPr vert="horz" wrap="square" lIns="92859" tIns="46429" rIns="92859" bIns="4642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429681"/>
            <a:ext cx="2946699" cy="496957"/>
          </a:xfrm>
          <a:prstGeom prst="rect">
            <a:avLst/>
          </a:prstGeom>
          <a:noFill/>
          <a:ln w="9525">
            <a:noFill/>
            <a:miter lim="800000"/>
            <a:headEnd/>
            <a:tailEnd/>
          </a:ln>
          <a:effectLst/>
        </p:spPr>
        <p:txBody>
          <a:bodyPr vert="horz" wrap="square" lIns="92859" tIns="46429" rIns="92859" bIns="46429" numCol="1" anchor="b" anchorCtr="0" compatLnSpc="1">
            <a:prstTxWarp prst="textNoShape">
              <a:avLst/>
            </a:prstTxWarp>
          </a:bodyPr>
          <a:lstStyle>
            <a:lvl1pPr defTabSz="92888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850977" y="9429681"/>
            <a:ext cx="2946699" cy="496957"/>
          </a:xfrm>
          <a:prstGeom prst="rect">
            <a:avLst/>
          </a:prstGeom>
          <a:noFill/>
          <a:ln w="9525">
            <a:noFill/>
            <a:miter lim="800000"/>
            <a:headEnd/>
            <a:tailEnd/>
          </a:ln>
          <a:effectLst/>
        </p:spPr>
        <p:txBody>
          <a:bodyPr vert="horz" wrap="square" lIns="92859" tIns="46429" rIns="92859" bIns="46429" numCol="1" anchor="b" anchorCtr="0" compatLnSpc="1">
            <a:prstTxWarp prst="textNoShape">
              <a:avLst/>
            </a:prstTxWarp>
          </a:bodyPr>
          <a:lstStyle>
            <a:lvl1pPr algn="r" defTabSz="92888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593485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366985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458871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995547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461174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4145803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3209032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3750321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SWS-230070</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8.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Siemens’ view on </a:t>
            </a:r>
            <a:br>
              <a:rPr lang="en-GB" altLang="en-US"/>
            </a:br>
            <a:r>
              <a:rPr lang="en-GB" altLang="en-US"/>
              <a:t>Rel-19 for Industrial 5G</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Michael Bahr</a:t>
            </a:r>
          </a:p>
          <a:p>
            <a:pPr marL="0" indent="0" eaLnBrk="1" hangingPunct="1">
              <a:buFontTx/>
              <a:buNone/>
            </a:pPr>
            <a:r>
              <a:rPr lang="en-GB" altLang="en-US"/>
              <a:t>Delegate, Siemens</a:t>
            </a:r>
          </a:p>
          <a:p>
            <a:pPr marL="0" indent="0" eaLnBrk="1" hangingPunct="1">
              <a:buFontTx/>
              <a:buNone/>
            </a:pPr>
            <a:endParaRPr lang="en-GB"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60387"/>
            <a:ext cx="9236676" cy="1130301"/>
          </a:xfrm>
        </p:spPr>
        <p:txBody>
          <a:bodyPr/>
          <a:lstStyle/>
          <a:p>
            <a:r>
              <a:rPr lang="en-US" altLang="en-US" sz="3200"/>
              <a:t>Sidelink enhancements for industrial communication</a:t>
            </a:r>
            <a:endParaRPr lang="en-GB" altLang="en-US" sz="320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Support of direct device communication/NR sidelink for IIoT/factory applications in standalone NPNs</a:t>
            </a:r>
            <a:endParaRPr lang="en-US" altLang="en-US" b="1">
              <a:solidFill>
                <a:srgbClr val="FF0000"/>
              </a:solidFill>
            </a:endParaRPr>
          </a:p>
          <a:p>
            <a:r>
              <a:rPr lang="en-US" altLang="en-US"/>
              <a:t>Support of Industrial IoT (IIoT) KPIs over sidelink</a:t>
            </a:r>
          </a:p>
          <a:p>
            <a:pPr lvl="1"/>
            <a:r>
              <a:rPr lang="en-US" altLang="en-US"/>
              <a:t>99.999% communication service availability;</a:t>
            </a:r>
          </a:p>
          <a:p>
            <a:pPr lvl="1"/>
            <a:r>
              <a:rPr lang="en-US" altLang="en-US"/>
              <a:t>1-5 ms max. latency; </a:t>
            </a:r>
          </a:p>
          <a:p>
            <a:pPr lvl="1"/>
            <a:r>
              <a:rPr lang="en-US" altLang="en-US"/>
              <a:t>&lt;1 µs clock synchronicity;</a:t>
            </a:r>
          </a:p>
          <a:p>
            <a:pPr lvl="1"/>
            <a:r>
              <a:rPr lang="en-US" altLang="en-US"/>
              <a:t>unicast/multicast communication.</a:t>
            </a:r>
          </a:p>
          <a:p>
            <a:pPr lvl="1"/>
            <a:r>
              <a:rPr lang="en-US" altLang="en-US"/>
              <a:t>5G-VN support</a:t>
            </a:r>
          </a:p>
          <a:p>
            <a:pPr lvl="1"/>
            <a:r>
              <a:rPr lang="en-US" altLang="en-US"/>
              <a:t>UE-to-UE Relay might be supported </a:t>
            </a:r>
            <a:br>
              <a:rPr lang="en-US" altLang="en-US"/>
            </a:br>
            <a:r>
              <a:rPr lang="en-US" altLang="en-US"/>
              <a:t>in case of limited transmission range.</a:t>
            </a:r>
            <a:endParaRPr lang="en-US" altLang="en-US" b="1">
              <a:solidFill>
                <a:srgbClr val="FF0000"/>
              </a:solidFill>
              <a:sym typeface="Wingdings" panose="05000000000000000000" pitchFamily="2" charset="2"/>
            </a:endParaRPr>
          </a:p>
        </p:txBody>
      </p:sp>
      <p:pic>
        <p:nvPicPr>
          <p:cNvPr id="2" name="Grafik 1">
            <a:extLst>
              <a:ext uri="{FF2B5EF4-FFF2-40B4-BE49-F238E27FC236}">
                <a16:creationId xmlns:a16="http://schemas.microsoft.com/office/drawing/2014/main" id="{40D23A42-2C3F-E57D-7C1A-585D7E325853}"/>
              </a:ext>
            </a:extLst>
          </p:cNvPr>
          <p:cNvPicPr>
            <a:picLocks noChangeAspect="1"/>
          </p:cNvPicPr>
          <p:nvPr/>
        </p:nvPicPr>
        <p:blipFill>
          <a:blip r:embed="rId3"/>
          <a:stretch>
            <a:fillRect/>
          </a:stretch>
        </p:blipFill>
        <p:spPr>
          <a:xfrm>
            <a:off x="6096000" y="3582709"/>
            <a:ext cx="5848865" cy="2215864"/>
          </a:xfrm>
          <a:prstGeom prst="rect">
            <a:avLst/>
          </a:prstGeom>
        </p:spPr>
      </p:pic>
    </p:spTree>
    <p:extLst>
      <p:ext uri="{BB962C8B-B14F-4D97-AF65-F5344CB8AC3E}">
        <p14:creationId xmlns:p14="http://schemas.microsoft.com/office/powerpoint/2010/main" val="59421475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Enhancements related to Positioning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Enhancement of localization service output with accuracy of the UE position</a:t>
            </a:r>
          </a:p>
          <a:p>
            <a:pPr lvl="1"/>
            <a:r>
              <a:rPr lang="en-US" altLang="en-US"/>
              <a:t>to be provided to application at UE.</a:t>
            </a:r>
          </a:p>
          <a:p>
            <a:r>
              <a:rPr lang="en-US" altLang="en-US"/>
              <a:t>Manipulation-protected positioning</a:t>
            </a:r>
          </a:p>
          <a:p>
            <a:pPr lvl="1"/>
            <a:r>
              <a:rPr lang="en-US" altLang="en-US"/>
              <a:t>A secure, uncompromised localisation information is important for different vertical applications, so that a reliable position information of a UE can be determined and provided by the 3GPP system. </a:t>
            </a:r>
          </a:p>
          <a:p>
            <a:pPr lvl="1"/>
            <a:r>
              <a:rPr lang="en-US" altLang="en-US"/>
              <a:t>The provided position information needs to be reliable even under attack scenarios where an attacker tries to intentionally manipulate the position information (considering also attacks on physical layer). </a:t>
            </a:r>
          </a:p>
        </p:txBody>
      </p:sp>
    </p:spTree>
    <p:extLst>
      <p:ext uri="{BB962C8B-B14F-4D97-AF65-F5344CB8AC3E}">
        <p14:creationId xmlns:p14="http://schemas.microsoft.com/office/powerpoint/2010/main" val="29010335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Difficulty for Rel-19: Feedback loop for Rel-16/17 industrial 5G feactures cannot be closed yet</a:t>
            </a:r>
          </a:p>
          <a:p>
            <a:pPr lvl="1"/>
            <a:r>
              <a:rPr lang="en-US" altLang="en-US"/>
              <a:t>Waiting for Rel-16/17 Industrial 5G features becoming available in hardware </a:t>
            </a:r>
          </a:p>
          <a:p>
            <a:pPr lvl="1"/>
            <a:r>
              <a:rPr lang="en-US" altLang="en-US"/>
              <a:t>Expect more specific feedback relevant for SA2 Rel-19 when available</a:t>
            </a:r>
          </a:p>
          <a:p>
            <a:r>
              <a:rPr lang="en-US" altLang="en-US"/>
              <a:t>Only individual enhancements on relevant industrial topics provided for Rel-19</a:t>
            </a:r>
          </a:p>
          <a:p>
            <a:pPr lvl="1"/>
            <a:r>
              <a:rPr lang="en-US" altLang="en-US"/>
              <a:t>Industrial IoT, 5GS as logical bridge, Network Exposure/QoS Monitoring, Sidelink for IIoT, Positioning</a:t>
            </a:r>
          </a:p>
          <a:p>
            <a:pPr lvl="1"/>
            <a:r>
              <a:rPr lang="en-US" altLang="en-US"/>
              <a:t>Might become work tasks in corresponding, suitable SA2 study/work items</a:t>
            </a:r>
          </a:p>
          <a:p>
            <a:r>
              <a:rPr lang="en-US" altLang="en-US"/>
              <a:t>Rel-19 expected to further improve industrial 5G, but valuable feedback from Rel-16/17 industrial deployments needed</a:t>
            </a:r>
          </a:p>
          <a:p>
            <a:endParaRPr lang="en-US" altLang="en-US"/>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a:t>Main Focus in Industrial 5G – using 5G in industrial communications for cyberphysical control applications such as in industrial manufacturing</a:t>
            </a:r>
          </a:p>
          <a:p>
            <a:r>
              <a:rPr lang="en-US" altLang="en-US" sz="2000"/>
              <a:t>Corresponding relevant topics – Non-Public Networks, Industrial IoT with Time-Sensitive Communication and URLLC, 5G Virtual Networks, other general topics supporting industrial requirements and deployments</a:t>
            </a:r>
          </a:p>
          <a:p>
            <a:r>
              <a:rPr lang="en-US" altLang="en-US" sz="2000"/>
              <a:t>Industrial stage 1 requirements collected in TS 22.104 and TS 22.261</a:t>
            </a:r>
          </a:p>
          <a:p>
            <a:r>
              <a:rPr lang="en-US" altLang="en-US" sz="2000"/>
              <a:t>Difficulty for Rel-19: Feedback loop for Rel-16/17 industrial 5G features cannot be closed yet</a:t>
            </a:r>
          </a:p>
          <a:p>
            <a:pPr lvl="1"/>
            <a:r>
              <a:rPr lang="en-US" altLang="en-US" sz="1800"/>
              <a:t>Waiting for Rel-16/17 Industrial 5G features becoming supported in hardware </a:t>
            </a:r>
          </a:p>
          <a:p>
            <a:pPr lvl="1"/>
            <a:r>
              <a:rPr lang="en-US" altLang="en-US" sz="1800"/>
              <a:t>Please expect more specific feedback relevant for SA2 Rel-19 when available</a:t>
            </a:r>
          </a:p>
          <a:p>
            <a:r>
              <a:rPr lang="en-US" altLang="en-US" sz="2000">
                <a:sym typeface="Wingdings" panose="05000000000000000000" pitchFamily="2" charset="2"/>
              </a:rPr>
              <a:t> Rel-19 Enhancements to several areas (Industrial IoT, Network Exposure/QoS Monitoring, Sidelink, Positioning)</a:t>
            </a:r>
            <a:endParaRPr lang="en-US" altLang="en-US" sz="2000"/>
          </a:p>
        </p:txBody>
      </p:sp>
    </p:spTree>
    <p:extLst>
      <p:ext uri="{BB962C8B-B14F-4D97-AF65-F5344CB8AC3E}">
        <p14:creationId xmlns:p14="http://schemas.microsoft.com/office/powerpoint/2010/main" val="346241786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205040455"/>
              </p:ext>
            </p:extLst>
          </p:nvPr>
        </p:nvGraphicFramePr>
        <p:xfrm>
          <a:off x="121716" y="1690688"/>
          <a:ext cx="12070284" cy="464820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a:t>IIoT: Enhance-ments for 5GS as logical bridge</a:t>
                      </a:r>
                      <a:endParaRPr lang="en-US" sz="1100" dirty="0"/>
                    </a:p>
                    <a:p>
                      <a:r>
                        <a:rPr lang="en-US" sz="1100" dirty="0"/>
                        <a:t>(</a:t>
                      </a:r>
                      <a:r>
                        <a:rPr lang="en-US" sz="1100"/>
                        <a:t>See </a:t>
                      </a:r>
                      <a:r>
                        <a:rPr lang="en-US" sz="1100">
                          <a:hlinkClick r:id="rId3" action="ppaction://hlinksldjump"/>
                        </a:rPr>
                        <a:t>slide 6</a:t>
                      </a:r>
                      <a:r>
                        <a:rPr lang="en-US" sz="1100"/>
                        <a:t> </a:t>
                      </a:r>
                      <a:r>
                        <a:rPr lang="en-US" sz="1100" dirty="0"/>
                        <a:t>for more details)</a:t>
                      </a:r>
                    </a:p>
                  </a:txBody>
                  <a:tcPr/>
                </a:tc>
                <a:tc>
                  <a:txBody>
                    <a:bodyPr/>
                    <a:lstStyle/>
                    <a:p>
                      <a:pPr marL="0" indent="0">
                        <a:buFont typeface="+mj-lt"/>
                        <a:buNone/>
                      </a:pPr>
                      <a:r>
                        <a:rPr lang="en-US" sz="1100" kern="1200">
                          <a:solidFill>
                            <a:schemeClr val="dk1"/>
                          </a:solidFill>
                          <a:effectLst/>
                          <a:latin typeface="+mn-lt"/>
                          <a:ea typeface="+mn-ea"/>
                          <a:cs typeface="+mn-cs"/>
                        </a:rPr>
                        <a:t>Potential enhancements for configuration of logical 5GS bridge and forwarding in the 5G system (modelled as logical (TSN) bridge). </a:t>
                      </a:r>
                    </a:p>
                    <a:p>
                      <a:pPr marL="0" indent="0">
                        <a:buFont typeface="+mj-lt"/>
                        <a:buNone/>
                      </a:pPr>
                      <a:r>
                        <a:rPr lang="en-US" sz="1100" b="1" kern="1200">
                          <a:solidFill>
                            <a:schemeClr val="dk1"/>
                          </a:solidFill>
                          <a:effectLst/>
                          <a:latin typeface="+mn-lt"/>
                          <a:ea typeface="+mn-ea"/>
                          <a:cs typeface="+mn-cs"/>
                        </a:rPr>
                        <a:t>Key </a:t>
                      </a:r>
                      <a:r>
                        <a:rPr lang="en-US" sz="1100" b="1" kern="1200" dirty="0">
                          <a:solidFill>
                            <a:schemeClr val="dk1"/>
                          </a:solidFill>
                          <a:effectLst/>
                          <a:latin typeface="+mn-lt"/>
                          <a:ea typeface="+mn-ea"/>
                          <a:cs typeface="+mn-cs"/>
                        </a:rPr>
                        <a:t>Work </a:t>
                      </a:r>
                      <a:r>
                        <a:rPr lang="en-US" sz="1100" b="1" kern="1200">
                          <a:solidFill>
                            <a:schemeClr val="dk1"/>
                          </a:solidFill>
                          <a:effectLst/>
                          <a:latin typeface="+mn-lt"/>
                          <a:ea typeface="+mn-ea"/>
                          <a:cs typeface="+mn-cs"/>
                        </a:rPr>
                        <a:t>Tasks includes defining </a:t>
                      </a:r>
                      <a:r>
                        <a:rPr lang="en-US" sz="1100" b="1" kern="1200" dirty="0">
                          <a:solidFill>
                            <a:schemeClr val="dk1"/>
                          </a:solidFill>
                          <a:effectLst/>
                          <a:latin typeface="+mn-lt"/>
                          <a:ea typeface="+mn-ea"/>
                          <a:cs typeface="+mn-cs"/>
                        </a:rPr>
                        <a:t>- </a:t>
                      </a:r>
                    </a:p>
                    <a:p>
                      <a:pPr marL="228600" indent="-228600">
                        <a:buFont typeface="+mj-lt"/>
                        <a:buAutoNum type="arabicPeriod"/>
                      </a:pPr>
                      <a:r>
                        <a:rPr lang="en-US" sz="1100" kern="1200">
                          <a:solidFill>
                            <a:schemeClr val="dk1"/>
                          </a:solidFill>
                          <a:effectLst/>
                          <a:latin typeface="+mn-lt"/>
                          <a:ea typeface="+mn-ea"/>
                          <a:cs typeface="+mn-cs"/>
                        </a:rPr>
                        <a:t>Support of netconf/YANG. </a:t>
                      </a:r>
                      <a:endParaRPr lang="en-US" sz="1100" kern="1200" dirty="0">
                        <a:solidFill>
                          <a:schemeClr val="dk1"/>
                        </a:solidFill>
                        <a:effectLst/>
                        <a:latin typeface="+mn-lt"/>
                        <a:ea typeface="+mn-ea"/>
                        <a:cs typeface="+mn-cs"/>
                      </a:endParaRPr>
                    </a:p>
                    <a:p>
                      <a:pPr marL="228600" indent="-228600">
                        <a:buFont typeface="+mj-lt"/>
                        <a:buAutoNum type="arabicPeriod"/>
                      </a:pPr>
                      <a:r>
                        <a:rPr lang="en-US" sz="1100" kern="1200">
                          <a:solidFill>
                            <a:schemeClr val="dk1"/>
                          </a:solidFill>
                          <a:effectLst/>
                          <a:latin typeface="+mn-lt"/>
                          <a:ea typeface="+mn-ea"/>
                          <a:cs typeface="+mn-cs"/>
                        </a:rPr>
                        <a:t>Loop prevention/support of spanning tree protocols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a:solidFill>
                            <a:schemeClr val="dk1"/>
                          </a:solidFill>
                          <a:effectLst/>
                          <a:latin typeface="+mn-lt"/>
                          <a:ea typeface="+mn-ea"/>
                          <a:cs typeface="+mn-cs"/>
                        </a:rPr>
                        <a:t>Potential enhancements for, e.g. dynamic addition of new VN members, large num-bers of VLANs/UEs, multiple VLANS/TSN streams per UE, multiple devices behind UE</a:t>
                      </a:r>
                    </a:p>
                  </a:txBody>
                  <a:tcPr/>
                </a:tc>
                <a:tc>
                  <a:txBody>
                    <a:bodyPr/>
                    <a:lstStyle/>
                    <a:p>
                      <a:r>
                        <a:rPr lang="en-US" sz="1100"/>
                        <a:t>TS 22.261, TS 22.104</a:t>
                      </a:r>
                      <a:endParaRPr lang="en-US" sz="1100" dirty="0"/>
                    </a:p>
                  </a:txBody>
                  <a:tcPr/>
                </a:tc>
                <a:tc>
                  <a:txBody>
                    <a:bodyPr/>
                    <a:lstStyle/>
                    <a:p>
                      <a:r>
                        <a:rPr lang="en-US" sz="1100" dirty="0"/>
                        <a:t>SA2</a:t>
                      </a:r>
                    </a:p>
                  </a:txBody>
                  <a:tcPr/>
                </a:tc>
                <a:tc>
                  <a:txBody>
                    <a:bodyPr/>
                    <a:lstStyle/>
                    <a:p>
                      <a:r>
                        <a:rPr lang="en-US" sz="1100"/>
                        <a:t>No</a:t>
                      </a:r>
                      <a:endParaRPr lang="en-US" sz="1100" dirty="0"/>
                    </a:p>
                  </a:txBody>
                  <a:tcPr/>
                </a:tc>
                <a:tc>
                  <a:txBody>
                    <a:bodyPr/>
                    <a:lstStyle/>
                    <a:p>
                      <a:r>
                        <a:rPr lang="en-US" sz="1100"/>
                        <a:t>No</a:t>
                      </a:r>
                      <a:endParaRPr lang="en-US" sz="1100" dirty="0"/>
                    </a:p>
                  </a:txBody>
                  <a:tcPr/>
                </a:tc>
                <a:extLst>
                  <a:ext uri="{0D108BD9-81ED-4DB2-BD59-A6C34878D82A}">
                    <a16:rowId xmlns:a16="http://schemas.microsoft.com/office/drawing/2014/main" val="1961773117"/>
                  </a:ext>
                </a:extLst>
              </a:tr>
              <a:tr h="370840">
                <a:tc>
                  <a:txBody>
                    <a:bodyPr/>
                    <a:lstStyle/>
                    <a:p>
                      <a:r>
                        <a:rPr lang="en-US" sz="1100"/>
                        <a:t>2</a:t>
                      </a:r>
                      <a:endParaRPr lang="en-US" sz="1100" dirty="0"/>
                    </a:p>
                  </a:txBody>
                  <a:tcPr/>
                </a:tc>
                <a:tc>
                  <a:txBody>
                    <a:bodyPr/>
                    <a:lstStyle/>
                    <a:p>
                      <a:r>
                        <a:rPr lang="en-US" sz="1100" b="1"/>
                        <a:t>IIoT: Improved TSC Time Sync </a:t>
                      </a:r>
                      <a:r>
                        <a:rPr lang="en-US" sz="1100"/>
                        <a:t>(</a:t>
                      </a:r>
                      <a:r>
                        <a:rPr lang="en-US" sz="1100">
                          <a:hlinkClick r:id="rId4" action="ppaction://hlinksldjump"/>
                        </a:rPr>
                        <a:t>slide 7</a:t>
                      </a:r>
                      <a:r>
                        <a:rPr lang="en-US" sz="1100"/>
                        <a:t>)</a:t>
                      </a:r>
                    </a:p>
                  </a:txBody>
                  <a:tcPr/>
                </a:tc>
                <a:tc>
                  <a:txBody>
                    <a:bodyPr/>
                    <a:lstStyle/>
                    <a:p>
                      <a:r>
                        <a:rPr lang="en-US" sz="1100"/>
                        <a:t>Smaller 5G time sync budget 700-800 ns with two (2) wireless links on the path of time synchronization messages.</a:t>
                      </a:r>
                      <a:endParaRPr lang="en-US" sz="1100" dirty="0"/>
                    </a:p>
                  </a:txBody>
                  <a:tcPr/>
                </a:tc>
                <a:tc>
                  <a:txBody>
                    <a:bodyPr/>
                    <a:lstStyle/>
                    <a:p>
                      <a:endParaRPr lang="en-US" sz="1100"/>
                    </a:p>
                  </a:txBody>
                  <a:tcPr/>
                </a:tc>
                <a:tc>
                  <a:txBody>
                    <a:bodyPr/>
                    <a:lstStyle/>
                    <a:p>
                      <a:endParaRPr lang="en-US" sz="1100"/>
                    </a:p>
                  </a:txBody>
                  <a:tcPr/>
                </a:tc>
                <a:tc>
                  <a:txBody>
                    <a:bodyPr/>
                    <a:lstStyle/>
                    <a:p>
                      <a:r>
                        <a:rPr lang="en-US" sz="1100"/>
                        <a:t>Yes, major</a:t>
                      </a:r>
                    </a:p>
                  </a:txBody>
                  <a:tcPr/>
                </a:tc>
                <a:tc>
                  <a:txBody>
                    <a:bodyPr/>
                    <a:lstStyle/>
                    <a:p>
                      <a:r>
                        <a:rPr lang="en-US" sz="1100"/>
                        <a:t>No</a:t>
                      </a:r>
                      <a:endParaRPr lang="en-US" sz="1100" dirty="0"/>
                    </a:p>
                  </a:txBody>
                  <a:tcPr/>
                </a:tc>
                <a:extLst>
                  <a:ext uri="{0D108BD9-81ED-4DB2-BD59-A6C34878D82A}">
                    <a16:rowId xmlns:a16="http://schemas.microsoft.com/office/drawing/2014/main" val="136015713"/>
                  </a:ext>
                </a:extLst>
              </a:tr>
              <a:tr h="370840">
                <a:tc>
                  <a:txBody>
                    <a:bodyPr/>
                    <a:lstStyle/>
                    <a:p>
                      <a:r>
                        <a:rPr lang="en-US" sz="1100"/>
                        <a:t>3</a:t>
                      </a:r>
                      <a:endParaRPr lang="en-US" sz="1100" dirty="0"/>
                    </a:p>
                  </a:txBody>
                  <a:tcPr/>
                </a:tc>
                <a:tc>
                  <a:txBody>
                    <a:bodyPr/>
                    <a:lstStyle/>
                    <a:p>
                      <a:r>
                        <a:rPr lang="en-US" sz="1100" b="1"/>
                        <a:t>Enhancements for Network Exposure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(See </a:t>
                      </a:r>
                      <a:r>
                        <a:rPr lang="en-US" sz="1100">
                          <a:hlinkClick r:id="rId5" action="ppaction://hlinksldjump"/>
                        </a:rPr>
                        <a:t>slide 9</a:t>
                      </a:r>
                      <a:r>
                        <a:rPr lang="en-US" sz="1100"/>
                        <a:t>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a:t>Access to Network Exposure Function (NEF) to be provided at the UE</a:t>
                      </a:r>
                      <a:endParaRPr lang="en-US" sz="1100"/>
                    </a:p>
                    <a:p>
                      <a:pPr marL="0" indent="0">
                        <a:buFont typeface="+mj-lt"/>
                        <a:buNone/>
                      </a:pPr>
                      <a:r>
                        <a:rPr lang="en-US" sz="1100" b="1" kern="1200">
                          <a:solidFill>
                            <a:schemeClr val="dk1"/>
                          </a:solidFill>
                          <a:effectLst/>
                          <a:latin typeface="+mn-lt"/>
                          <a:ea typeface="+mn-ea"/>
                          <a:cs typeface="+mn-cs"/>
                        </a:rPr>
                        <a:t>Key Work Tasks includes defining - </a:t>
                      </a:r>
                    </a:p>
                    <a:p>
                      <a:pPr marL="228600" indent="-228600">
                        <a:buFont typeface="+mj-lt"/>
                        <a:buAutoNum type="arabicPeriod"/>
                      </a:pPr>
                      <a:r>
                        <a:rPr lang="en-US" sz="1100" kern="1200">
                          <a:solidFill>
                            <a:schemeClr val="dk1"/>
                          </a:solidFill>
                          <a:effectLst/>
                          <a:latin typeface="+mn-lt"/>
                          <a:ea typeface="+mn-ea"/>
                          <a:cs typeface="+mn-cs"/>
                        </a:rPr>
                        <a:t>Access to Network Exposure Function (NEF) to be provided at the UE (provide NEF access via UE’s R reference point to an application, </a:t>
                      </a:r>
                    </a:p>
                    <a:p>
                      <a:pPr marL="228600" indent="-228600">
                        <a:buFont typeface="+mj-lt"/>
                        <a:buAutoNum type="arabicPeriod"/>
                      </a:pPr>
                      <a:r>
                        <a:rPr lang="en-US" sz="1100" kern="1200">
                          <a:solidFill>
                            <a:schemeClr val="dk1"/>
                          </a:solidFill>
                          <a:effectLst/>
                          <a:latin typeface="+mn-lt"/>
                          <a:ea typeface="+mn-ea"/>
                          <a:cs typeface="+mn-cs"/>
                        </a:rPr>
                        <a:t>provide AAA framework that bars unauthorised requests to NEF (fine-grained).</a:t>
                      </a:r>
                    </a:p>
                  </a:txBody>
                  <a:tcPr/>
                </a:tc>
                <a:tc>
                  <a:txBody>
                    <a:bodyPr/>
                    <a:lstStyle/>
                    <a:p>
                      <a:r>
                        <a:rPr lang="en-US" sz="1100"/>
                        <a:t>EXPOSE, TS 22.261</a:t>
                      </a:r>
                    </a:p>
                  </a:txBody>
                  <a:tcPr/>
                </a:tc>
                <a:tc>
                  <a:txBody>
                    <a:bodyPr/>
                    <a:lstStyle/>
                    <a:p>
                      <a:r>
                        <a:rPr lang="en-US" sz="1100"/>
                        <a:t>SA2</a:t>
                      </a:r>
                    </a:p>
                  </a:txBody>
                  <a:tcPr/>
                </a:tc>
                <a:tc>
                  <a:txBody>
                    <a:bodyPr/>
                    <a:lstStyle/>
                    <a:p>
                      <a:r>
                        <a:rPr lang="en-US" sz="1100"/>
                        <a:t>No</a:t>
                      </a:r>
                    </a:p>
                  </a:txBody>
                  <a:tcPr/>
                </a:tc>
                <a:tc>
                  <a:txBody>
                    <a:bodyPr/>
                    <a:lstStyle/>
                    <a:p>
                      <a:r>
                        <a:rPr lang="en-US" sz="1100"/>
                        <a:t>SA3</a:t>
                      </a:r>
                      <a:endParaRPr lang="en-US" sz="1100" dirty="0"/>
                    </a:p>
                  </a:txBody>
                  <a:tcPr/>
                </a:tc>
                <a:extLst>
                  <a:ext uri="{0D108BD9-81ED-4DB2-BD59-A6C34878D82A}">
                    <a16:rowId xmlns:a16="http://schemas.microsoft.com/office/drawing/2014/main" val="3214568452"/>
                  </a:ext>
                </a:extLst>
              </a:tr>
              <a:tr h="370840">
                <a:tc>
                  <a:txBody>
                    <a:bodyPr/>
                    <a:lstStyle/>
                    <a:p>
                      <a:r>
                        <a:rPr lang="en-US" sz="1100" dirty="0"/>
                        <a:t>4</a:t>
                      </a:r>
                    </a:p>
                  </a:txBody>
                  <a:tcPr/>
                </a:tc>
                <a:tc>
                  <a:txBody>
                    <a:bodyPr/>
                    <a:lstStyle/>
                    <a:p>
                      <a:r>
                        <a:rPr lang="en-US" sz="1100" b="1"/>
                        <a:t>Sidelink for Industrial Communication</a:t>
                      </a:r>
                      <a:endParaRPr lang="en-US" sz="1100" dirty="0"/>
                    </a:p>
                    <a:p>
                      <a:r>
                        <a:rPr lang="en-US" sz="1100" dirty="0"/>
                        <a:t>(</a:t>
                      </a:r>
                      <a:r>
                        <a:rPr lang="en-US" sz="1100"/>
                        <a:t>See </a:t>
                      </a:r>
                      <a:r>
                        <a:rPr lang="en-US" sz="1100">
                          <a:hlinkClick r:id="rId6" action="ppaction://hlinksldjump"/>
                        </a:rPr>
                        <a:t>slide 10</a:t>
                      </a:r>
                      <a:r>
                        <a:rPr lang="en-US" sz="1100"/>
                        <a:t> </a:t>
                      </a:r>
                      <a:r>
                        <a:rPr lang="en-US" sz="1100" dirty="0"/>
                        <a:t>for more details)</a:t>
                      </a:r>
                    </a:p>
                  </a:txBody>
                  <a:tcPr/>
                </a:tc>
                <a:tc>
                  <a:txBody>
                    <a:bodyPr/>
                    <a:lstStyle/>
                    <a:p>
                      <a:pPr marL="0" indent="0">
                        <a:buFont typeface="+mj-lt"/>
                        <a:buNone/>
                      </a:pPr>
                      <a:r>
                        <a:rPr lang="en-US" sz="1100" kern="1200">
                          <a:solidFill>
                            <a:schemeClr val="dk1"/>
                          </a:solidFill>
                          <a:effectLst/>
                          <a:latin typeface="+mn-lt"/>
                          <a:ea typeface="+mn-ea"/>
                          <a:cs typeface="+mn-cs"/>
                        </a:rPr>
                        <a:t>Support of direct device communication/NR sidelink communication with Industrial IoT (IIoT) KPIs for IIoT/factory applications in Standalone NPNs</a:t>
                      </a:r>
                    </a:p>
                    <a:p>
                      <a:pPr marL="0" indent="0">
                        <a:buFont typeface="+mj-lt"/>
                        <a:buNone/>
                      </a:pPr>
                      <a:r>
                        <a:rPr lang="en-US" sz="1100" b="1" kern="1200">
                          <a:solidFill>
                            <a:schemeClr val="dk1"/>
                          </a:solidFill>
                          <a:effectLst/>
                          <a:latin typeface="+mn-lt"/>
                          <a:ea typeface="+mn-ea"/>
                          <a:cs typeface="+mn-cs"/>
                        </a:rPr>
                        <a:t>Key </a:t>
                      </a:r>
                      <a:r>
                        <a:rPr lang="en-US" sz="1100" b="1" kern="1200" dirty="0">
                          <a:solidFill>
                            <a:schemeClr val="dk1"/>
                          </a:solidFill>
                          <a:effectLst/>
                          <a:latin typeface="+mn-lt"/>
                          <a:ea typeface="+mn-ea"/>
                          <a:cs typeface="+mn-cs"/>
                        </a:rPr>
                        <a:t>Work </a:t>
                      </a:r>
                      <a:r>
                        <a:rPr lang="en-US" sz="1100" b="1" kern="1200">
                          <a:solidFill>
                            <a:schemeClr val="dk1"/>
                          </a:solidFill>
                          <a:effectLst/>
                          <a:latin typeface="+mn-lt"/>
                          <a:ea typeface="+mn-ea"/>
                          <a:cs typeface="+mn-cs"/>
                        </a:rPr>
                        <a:t>Tasks includes defining </a:t>
                      </a:r>
                      <a:r>
                        <a:rPr lang="en-US" sz="1100" b="1" kern="1200" dirty="0">
                          <a:solidFill>
                            <a:schemeClr val="dk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a:t>Support of direct device communication/NR sidelink for IIoT/factory applications in standalone NPNs</a:t>
                      </a:r>
                      <a:r>
                        <a:rPr lang="en-US" sz="1100" kern="1200">
                          <a:solidFill>
                            <a:schemeClr val="dk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a:t>Support of Industrial IoT (IIoT) KPIs over sidelink (99.999% communication service availability, 1-5 ms max latency, &lt;1 µs time sync accuracy).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a:t>5G-VN support, unicast/multicast communication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a:t>UE-to-UE Relay in case of limited transmission range</a:t>
                      </a:r>
                    </a:p>
                  </a:txBody>
                  <a:tcPr/>
                </a:tc>
                <a:tc>
                  <a:txBody>
                    <a:bodyPr/>
                    <a:lstStyle/>
                    <a:p>
                      <a:r>
                        <a:rPr lang="en-US" sz="1100"/>
                        <a:t>eCAV, TS 22.104</a:t>
                      </a:r>
                      <a:endParaRPr lang="en-US" sz="1100" dirty="0"/>
                    </a:p>
                  </a:txBody>
                  <a:tcPr/>
                </a:tc>
                <a:tc>
                  <a:txBody>
                    <a:bodyPr/>
                    <a:lstStyle/>
                    <a:p>
                      <a:r>
                        <a:rPr lang="en-US" sz="1100" dirty="0"/>
                        <a:t>SA2</a:t>
                      </a:r>
                    </a:p>
                  </a:txBody>
                  <a:tcPr/>
                </a:tc>
                <a:tc>
                  <a:txBody>
                    <a:bodyPr/>
                    <a:lstStyle/>
                    <a:p>
                      <a:r>
                        <a:rPr lang="en-US" sz="1100"/>
                        <a:t>Yes</a:t>
                      </a:r>
                      <a:endParaRPr lang="en-US" sz="1100" dirty="0"/>
                    </a:p>
                  </a:txBody>
                  <a:tcPr/>
                </a:tc>
                <a:tc>
                  <a:txBody>
                    <a:bodyPr/>
                    <a:lstStyle/>
                    <a:p>
                      <a:r>
                        <a:rPr lang="en-US" sz="1100"/>
                        <a:t>No</a:t>
                      </a:r>
                      <a:endParaRPr lang="en-US" sz="1100" dirty="0"/>
                    </a:p>
                  </a:txBody>
                  <a:tcPr/>
                </a:tc>
                <a:extLst>
                  <a:ext uri="{0D108BD9-81ED-4DB2-BD59-A6C34878D82A}">
                    <a16:rowId xmlns:a16="http://schemas.microsoft.com/office/drawing/2014/main" val="706168757"/>
                  </a:ext>
                </a:extLst>
              </a:tr>
            </a:tbl>
          </a:graphicData>
        </a:graphic>
      </p:graphicFrame>
    </p:spTree>
    <p:extLst>
      <p:ext uri="{BB962C8B-B14F-4D97-AF65-F5344CB8AC3E}">
        <p14:creationId xmlns:p14="http://schemas.microsoft.com/office/powerpoint/2010/main" val="229333548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426342366"/>
              </p:ext>
            </p:extLst>
          </p:nvPr>
        </p:nvGraphicFramePr>
        <p:xfrm>
          <a:off x="121716" y="1690688"/>
          <a:ext cx="12070284" cy="431292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a:t>5</a:t>
                      </a:r>
                      <a:endParaRPr lang="en-US" sz="1100" dirty="0"/>
                    </a:p>
                  </a:txBody>
                  <a:tcPr/>
                </a:tc>
                <a:tc>
                  <a:txBody>
                    <a:bodyPr/>
                    <a:lstStyle/>
                    <a:p>
                      <a:r>
                        <a:rPr lang="en-US" sz="1100" b="1"/>
                        <a:t>Enhancements for QoS Monitoring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(See </a:t>
                      </a:r>
                      <a:r>
                        <a:rPr lang="en-US" sz="1100">
                          <a:hlinkClick r:id="rId3" action="ppaction://hlinksldjump"/>
                        </a:rPr>
                        <a:t>slide 9</a:t>
                      </a:r>
                      <a:r>
                        <a:rPr lang="en-US" sz="1100"/>
                        <a:t>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a:t>Provision of 5G communication services end-to-end within 5GS, </a:t>
                      </a:r>
                      <a:r>
                        <a:rPr lang="en-US" sz="1100"/>
                        <a:t>further QoS monitoring enhancements, that enlarge the functionalities of QoS monitoring (includes features, additional monitored parameters)</a:t>
                      </a:r>
                    </a:p>
                    <a:p>
                      <a:pPr marL="0" indent="0">
                        <a:buFont typeface="+mj-lt"/>
                        <a:buNone/>
                      </a:pPr>
                      <a:r>
                        <a:rPr lang="en-US" sz="1100" b="1" kern="1200">
                          <a:solidFill>
                            <a:schemeClr val="dk1"/>
                          </a:solidFill>
                          <a:effectLst/>
                          <a:latin typeface="+mn-lt"/>
                          <a:ea typeface="+mn-ea"/>
                          <a:cs typeface="+mn-cs"/>
                        </a:rPr>
                        <a:t>Key Work Tasks includes defining - </a:t>
                      </a:r>
                    </a:p>
                    <a:p>
                      <a:pPr marL="228600" indent="-228600">
                        <a:buFont typeface="+mj-lt"/>
                        <a:buAutoNum type="arabicPeriod"/>
                      </a:pPr>
                      <a:r>
                        <a:rPr lang="en-US" altLang="en-US" sz="1100"/>
                        <a:t>Provision of 5G communication services end-to-end within 5GS</a:t>
                      </a:r>
                    </a:p>
                    <a:p>
                      <a:pPr marL="228600" indent="-228600">
                        <a:buFont typeface="+mj-lt"/>
                        <a:buAutoNum type="arabicPeriod"/>
                      </a:pPr>
                      <a:r>
                        <a:rPr lang="en-US" sz="1100"/>
                        <a:t>Further QoS monitoring enhancements (functionalities, additional parameters)</a:t>
                      </a:r>
                      <a:endParaRPr lang="en-US" sz="1100" kern="120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EXPOSE, TS 22.261</a:t>
                      </a:r>
                    </a:p>
                  </a:txBody>
                  <a:tcPr/>
                </a:tc>
                <a:tc>
                  <a:txBody>
                    <a:bodyPr/>
                    <a:lstStyle/>
                    <a:p>
                      <a:r>
                        <a:rPr lang="en-US" sz="1100"/>
                        <a:t>SA2</a:t>
                      </a:r>
                    </a:p>
                  </a:txBody>
                  <a:tcPr/>
                </a:tc>
                <a:tc>
                  <a:txBody>
                    <a:bodyPr/>
                    <a:lstStyle/>
                    <a:p>
                      <a:r>
                        <a:rPr lang="en-US" sz="1100"/>
                        <a:t>Minor (RAN-related monitoring)</a:t>
                      </a:r>
                    </a:p>
                  </a:txBody>
                  <a:tcPr/>
                </a:tc>
                <a:tc>
                  <a:txBody>
                    <a:bodyPr/>
                    <a:lstStyle/>
                    <a:p>
                      <a:r>
                        <a:rPr lang="en-US" sz="1100"/>
                        <a:t>No</a:t>
                      </a:r>
                      <a:endParaRPr lang="en-US" sz="1100" dirty="0"/>
                    </a:p>
                  </a:txBody>
                  <a:tcPr/>
                </a:tc>
                <a:extLst>
                  <a:ext uri="{0D108BD9-81ED-4DB2-BD59-A6C34878D82A}">
                    <a16:rowId xmlns:a16="http://schemas.microsoft.com/office/drawing/2014/main" val="749511355"/>
                  </a:ext>
                </a:extLst>
              </a:tr>
              <a:tr h="370840">
                <a:tc>
                  <a:txBody>
                    <a:bodyPr/>
                    <a:lstStyle/>
                    <a:p>
                      <a:r>
                        <a:rPr lang="en-US" sz="1100"/>
                        <a:t>6</a:t>
                      </a:r>
                      <a:endParaRPr lang="en-US" sz="1100" dirty="0"/>
                    </a:p>
                  </a:txBody>
                  <a:tcPr/>
                </a:tc>
                <a:tc>
                  <a:txBody>
                    <a:bodyPr/>
                    <a:lstStyle/>
                    <a:p>
                      <a:r>
                        <a:rPr lang="en-US" sz="1100" b="1"/>
                        <a:t>Manipulation-protected Positioning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(See </a:t>
                      </a:r>
                      <a:r>
                        <a:rPr lang="en-US" sz="1100">
                          <a:hlinkClick r:id="rId4" action="ppaction://hlinksldjump"/>
                        </a:rPr>
                        <a:t>slide 11</a:t>
                      </a:r>
                      <a:r>
                        <a:rPr lang="en-US" sz="1100"/>
                        <a:t>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a:t>A secure, uncompromised localisation information is important for different vertical applications, so that a reliable position information of a UE can be determined and provided by the 3GPP system. The provided position information needs to be reliable even under attack scenarios where an attacker tries to intentionally manipulate the position information</a:t>
                      </a:r>
                    </a:p>
                  </a:txBody>
                  <a:tcPr/>
                </a:tc>
                <a:tc>
                  <a:txBody>
                    <a:bodyPr/>
                    <a:lstStyle/>
                    <a:p>
                      <a:endParaRPr lang="en-US" sz="1100"/>
                    </a:p>
                  </a:txBody>
                  <a:tcPr/>
                </a:tc>
                <a:tc>
                  <a:txBody>
                    <a:bodyPr/>
                    <a:lstStyle/>
                    <a:p>
                      <a:r>
                        <a:rPr lang="en-US" sz="1100"/>
                        <a:t>SA2</a:t>
                      </a:r>
                    </a:p>
                  </a:txBody>
                  <a:tcPr/>
                </a:tc>
                <a:tc>
                  <a:txBody>
                    <a:bodyPr/>
                    <a:lstStyle/>
                    <a:p>
                      <a:r>
                        <a:rPr lang="en-US" sz="1100"/>
                        <a:t>Potentially</a:t>
                      </a:r>
                    </a:p>
                  </a:txBody>
                  <a:tcPr/>
                </a:tc>
                <a:tc>
                  <a:txBody>
                    <a:bodyPr/>
                    <a:lstStyle/>
                    <a:p>
                      <a:r>
                        <a:rPr lang="en-US" sz="1100"/>
                        <a:t>SA3</a:t>
                      </a:r>
                      <a:endParaRPr lang="en-US" sz="1100" dirty="0"/>
                    </a:p>
                  </a:txBody>
                  <a:tcPr/>
                </a:tc>
                <a:extLst>
                  <a:ext uri="{0D108BD9-81ED-4DB2-BD59-A6C34878D82A}">
                    <a16:rowId xmlns:a16="http://schemas.microsoft.com/office/drawing/2014/main" val="2014061066"/>
                  </a:ext>
                </a:extLst>
              </a:tr>
              <a:tr h="370840">
                <a:tc>
                  <a:txBody>
                    <a:bodyPr/>
                    <a:lstStyle/>
                    <a:p>
                      <a:r>
                        <a:rPr lang="en-US" sz="1100"/>
                        <a:t>7</a:t>
                      </a:r>
                      <a:endParaRPr lang="en-US" sz="1100" dirty="0"/>
                    </a:p>
                  </a:txBody>
                  <a:tcPr/>
                </a:tc>
                <a:tc>
                  <a:txBody>
                    <a:bodyPr/>
                    <a:lstStyle/>
                    <a:p>
                      <a:r>
                        <a:rPr lang="en-US" sz="1100" b="1"/>
                        <a:t>Localization Service: Accuracy of UE position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(See </a:t>
                      </a:r>
                      <a:r>
                        <a:rPr lang="en-US" sz="1100">
                          <a:hlinkClick r:id="rId4" action="ppaction://hlinksldjump"/>
                        </a:rPr>
                        <a:t>slide 11</a:t>
                      </a:r>
                      <a:r>
                        <a:rPr lang="en-US" sz="1100"/>
                        <a:t> for more details)</a:t>
                      </a:r>
                    </a:p>
                  </a:txBody>
                  <a:tcPr/>
                </a:tc>
                <a:tc>
                  <a:txBody>
                    <a:bodyPr/>
                    <a:lstStyle/>
                    <a:p>
                      <a:r>
                        <a:rPr lang="en-US" sz="1100"/>
                        <a:t>Enhancement of localization service output with accuracy of the UE position, to be provided to application at UE.</a:t>
                      </a:r>
                    </a:p>
                  </a:txBody>
                  <a:tcPr/>
                </a:tc>
                <a:tc>
                  <a:txBody>
                    <a:bodyPr/>
                    <a:lstStyle/>
                    <a:p>
                      <a:endParaRPr lang="en-US" sz="1100"/>
                    </a:p>
                  </a:txBody>
                  <a:tcPr/>
                </a:tc>
                <a:tc>
                  <a:txBody>
                    <a:bodyPr/>
                    <a:lstStyle/>
                    <a:p>
                      <a:r>
                        <a:rPr lang="en-US" sz="1100"/>
                        <a:t>SA2</a:t>
                      </a:r>
                    </a:p>
                  </a:txBody>
                  <a:tcPr/>
                </a:tc>
                <a:tc>
                  <a:txBody>
                    <a:bodyPr/>
                    <a:lstStyle/>
                    <a:p>
                      <a:r>
                        <a:rPr lang="en-US" sz="1100"/>
                        <a:t>Yes</a:t>
                      </a:r>
                    </a:p>
                  </a:txBody>
                  <a:tcPr/>
                </a:tc>
                <a:tc>
                  <a:txBody>
                    <a:bodyPr/>
                    <a:lstStyle/>
                    <a:p>
                      <a:r>
                        <a:rPr lang="en-US" sz="1100"/>
                        <a:t>No</a:t>
                      </a:r>
                      <a:endParaRPr lang="en-US" sz="1100" dirty="0"/>
                    </a:p>
                  </a:txBody>
                  <a:tcPr/>
                </a:tc>
                <a:extLst>
                  <a:ext uri="{0D108BD9-81ED-4DB2-BD59-A6C34878D82A}">
                    <a16:rowId xmlns:a16="http://schemas.microsoft.com/office/drawing/2014/main" val="136015713"/>
                  </a:ext>
                </a:extLst>
              </a:tr>
              <a:tr h="370840">
                <a:tc>
                  <a:txBody>
                    <a:bodyPr/>
                    <a:lstStyle/>
                    <a:p>
                      <a:r>
                        <a:rPr lang="en-US" sz="1100"/>
                        <a:t>8</a:t>
                      </a:r>
                      <a:endParaRPr lang="en-US" sz="1100" dirty="0"/>
                    </a:p>
                  </a:txBody>
                  <a:tcPr/>
                </a:tc>
                <a:tc>
                  <a:txBody>
                    <a:bodyPr/>
                    <a:lstStyle/>
                    <a:p>
                      <a:r>
                        <a:rPr lang="en-US" sz="1100" b="1"/>
                        <a:t>IIoT: Distributed TSN Stream Establishment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(See </a:t>
                      </a:r>
                      <a:r>
                        <a:rPr lang="en-US" sz="1100">
                          <a:hlinkClick r:id="rId5" action="ppaction://hlinksldjump"/>
                        </a:rPr>
                        <a:t>slide 8</a:t>
                      </a:r>
                      <a:r>
                        <a:rPr lang="en-US" sz="1100"/>
                        <a:t>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a:t>Interworking of 5GS with distributed protocols of IEEE 802.1 networks (e.g. LRP, RAP) in order to support deployments using distributed TSN stream establishment.</a:t>
                      </a:r>
                      <a:endParaRPr lang="en-US" sz="1100" dirty="0"/>
                    </a:p>
                  </a:txBody>
                  <a:tcPr/>
                </a:tc>
                <a:tc>
                  <a:txBody>
                    <a:bodyPr/>
                    <a:lstStyle/>
                    <a:p>
                      <a:r>
                        <a:rPr lang="en-US" sz="1100"/>
                        <a:t>eCAV, TS 22.104</a:t>
                      </a:r>
                    </a:p>
                  </a:txBody>
                  <a:tcPr/>
                </a:tc>
                <a:tc>
                  <a:txBody>
                    <a:bodyPr/>
                    <a:lstStyle/>
                    <a:p>
                      <a:r>
                        <a:rPr lang="en-US" sz="1100"/>
                        <a:t>SA2</a:t>
                      </a:r>
                    </a:p>
                  </a:txBody>
                  <a:tcPr/>
                </a:tc>
                <a:tc>
                  <a:txBody>
                    <a:bodyPr/>
                    <a:lstStyle/>
                    <a:p>
                      <a:r>
                        <a:rPr lang="en-US" sz="1100"/>
                        <a:t>No</a:t>
                      </a:r>
                    </a:p>
                  </a:txBody>
                  <a:tcPr/>
                </a:tc>
                <a:tc>
                  <a:txBody>
                    <a:bodyPr/>
                    <a:lstStyle/>
                    <a:p>
                      <a:r>
                        <a:rPr lang="en-US" sz="1100"/>
                        <a:t>No (SA3 unknown)</a:t>
                      </a:r>
                      <a:endParaRPr lang="en-US" sz="1100" dirty="0"/>
                    </a:p>
                  </a:txBody>
                  <a:tcPr/>
                </a:tc>
                <a:extLst>
                  <a:ext uri="{0D108BD9-81ED-4DB2-BD59-A6C34878D82A}">
                    <a16:rowId xmlns:a16="http://schemas.microsoft.com/office/drawing/2014/main" val="2086563643"/>
                  </a:ext>
                </a:extLst>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Enhancements related to Industrial IoT</a:t>
            </a:r>
            <a:endParaRPr lang="en-GB" altLang="en-US"/>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Integration of Industrial 5G Standalone Non-Public Networks into industrial network architectures </a:t>
            </a:r>
          </a:p>
          <a:p>
            <a:pPr lvl="1"/>
            <a:r>
              <a:rPr lang="en-US" altLang="en-US"/>
              <a:t>re-use of functionalities of existing industrial communication networks and processes already deployed and specific to the manufacturing and process industries. </a:t>
            </a:r>
          </a:p>
          <a:p>
            <a:pPr lvl="1"/>
            <a:r>
              <a:rPr lang="en-US" altLang="en-US"/>
              <a:t>5G system (both, RAN and CN elements) must fit into industrial network environments.</a:t>
            </a:r>
          </a:p>
        </p:txBody>
      </p:sp>
    </p:spTree>
    <p:extLst>
      <p:ext uri="{BB962C8B-B14F-4D97-AF65-F5344CB8AC3E}">
        <p14:creationId xmlns:p14="http://schemas.microsoft.com/office/powerpoint/2010/main" val="272119728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Enhancements related to Industrial IoT</a:t>
            </a:r>
            <a:endParaRPr lang="en-GB" altLang="en-US"/>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Enhancements with respect to 5G system as logical bridge</a:t>
            </a:r>
          </a:p>
          <a:p>
            <a:pPr lvl="1"/>
            <a:r>
              <a:rPr lang="en-US" altLang="en-US"/>
              <a:t>Due to delayed availability of hardware with industrial features, practical feedback has not been available yet on this topic</a:t>
            </a:r>
          </a:p>
          <a:p>
            <a:r>
              <a:rPr lang="en-US" altLang="en-US"/>
              <a:t>Potential enhancements for </a:t>
            </a:r>
          </a:p>
          <a:p>
            <a:pPr lvl="1"/>
            <a:r>
              <a:rPr lang="en-US" altLang="en-US"/>
              <a:t>Configuration of logical 5GS bridge, e.g. support of netconf/YANG, reuse of IDs (VLAN tags, TSN domain identifiers), dynamic addition of new VN members</a:t>
            </a:r>
          </a:p>
          <a:p>
            <a:pPr lvl="1"/>
            <a:r>
              <a:rPr lang="en-US" altLang="en-US"/>
              <a:t>Forwarding in the 5G system (modelled as logical (TSN) bridge), e.g. with many VLANs, multiple UEs in VLAN, multiple VLANs/TSN streams per UE, multiple devices behind UE, support of spanning tree protocols/loop prevention </a:t>
            </a:r>
          </a:p>
        </p:txBody>
      </p:sp>
    </p:spTree>
    <p:extLst>
      <p:ext uri="{BB962C8B-B14F-4D97-AF65-F5344CB8AC3E}">
        <p14:creationId xmlns:p14="http://schemas.microsoft.com/office/powerpoint/2010/main" val="209061887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Enhancements related to Industrial IoT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a:t>Improved time synchronization (smaller 5G time sync budget)</a:t>
            </a:r>
          </a:p>
          <a:p>
            <a:pPr lvl="1"/>
            <a:r>
              <a:rPr lang="en-US" altLang="en-US" sz="2000"/>
              <a:t>The current required 5G time sync budget of 900 ns leaves only a very small number for further TSN devices outside the 5G system within the overall time sync budget of 1 µs in integrated TSN-5G networks. </a:t>
            </a:r>
          </a:p>
          <a:p>
            <a:pPr lvl="1"/>
            <a:r>
              <a:rPr lang="en-US" altLang="en-US" sz="2000"/>
              <a:t>Two manufacturing robots, both connected to the 5G network with a wireless 5G link (two wireless links on the path of the time synchronization messages), require up to 16+4 TSN hops external to the 5G system, resulting in a smaller 5G time sync budget of </a:t>
            </a:r>
            <a:br>
              <a:rPr lang="en-US" altLang="en-US" sz="2000"/>
            </a:br>
            <a:r>
              <a:rPr lang="en-US" altLang="en-US" sz="2000"/>
              <a:t>approx. 700-800 ns. </a:t>
            </a:r>
          </a:p>
          <a:p>
            <a:r>
              <a:rPr lang="en-US" altLang="en-US" sz="2400">
                <a:sym typeface="Wingdings" panose="05000000000000000000" pitchFamily="2" charset="2"/>
              </a:rPr>
              <a:t> </a:t>
            </a:r>
            <a:r>
              <a:rPr lang="en-US" altLang="en-US" sz="2400"/>
              <a:t>stable time synchronization accuracy </a:t>
            </a:r>
            <a:br>
              <a:rPr lang="en-US" altLang="en-US" sz="2400"/>
            </a:br>
            <a:r>
              <a:rPr lang="en-US" altLang="en-US" sz="2400"/>
              <a:t>of the 5G system of 700-800 ns with </a:t>
            </a:r>
            <a:br>
              <a:rPr lang="en-US" altLang="en-US" sz="2400"/>
            </a:br>
            <a:r>
              <a:rPr lang="en-US" altLang="en-US" sz="2400"/>
              <a:t>two (2) wireless links on the path of the </a:t>
            </a:r>
            <a:br>
              <a:rPr lang="en-US" altLang="en-US" sz="2400"/>
            </a:br>
            <a:r>
              <a:rPr lang="en-US" altLang="en-US" sz="2400"/>
              <a:t>time synchronization messages. </a:t>
            </a:r>
          </a:p>
        </p:txBody>
      </p:sp>
      <p:pic>
        <p:nvPicPr>
          <p:cNvPr id="2" name="Grafik 1">
            <a:extLst>
              <a:ext uri="{FF2B5EF4-FFF2-40B4-BE49-F238E27FC236}">
                <a16:creationId xmlns:a16="http://schemas.microsoft.com/office/drawing/2014/main" id="{8BDF8D58-065A-0FC6-A8C7-643BF12488D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1946" y="4091248"/>
            <a:ext cx="5770674" cy="2520531"/>
          </a:xfrm>
          <a:prstGeom prst="rect">
            <a:avLst/>
          </a:prstGeom>
          <a:noFill/>
          <a:ln>
            <a:noFill/>
          </a:ln>
        </p:spPr>
      </p:pic>
    </p:spTree>
    <p:extLst>
      <p:ext uri="{BB962C8B-B14F-4D97-AF65-F5344CB8AC3E}">
        <p14:creationId xmlns:p14="http://schemas.microsoft.com/office/powerpoint/2010/main" val="147760032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a:t>Enhancements related to Industrial IoT</a:t>
            </a:r>
            <a:endParaRPr lang="en-GB" altLang="en-US"/>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Distributed TSN stream establishment</a:t>
            </a:r>
          </a:p>
          <a:p>
            <a:pPr lvl="1"/>
            <a:r>
              <a:rPr lang="en-US" altLang="en-US"/>
              <a:t>Novel manufacturing systems that offer high production flexibility, dynamics, and versatility benefit from distributed establishment of TSN streams. </a:t>
            </a:r>
          </a:p>
          <a:p>
            <a:pPr lvl="1"/>
            <a:r>
              <a:rPr lang="en-US" altLang="en-US"/>
              <a:t>large number of increasingly mobile production assets (e.g. AGVs, mobile robots) which are assigned dynamically to received production tasks.</a:t>
            </a:r>
          </a:p>
          <a:p>
            <a:pPr lvl="1"/>
            <a:r>
              <a:rPr lang="en-US" altLang="en-US"/>
              <a:t>Respective applications on the involved machinery set up/change necessary communication services via an application-agnostic user-network interface in a distributed, flexible, dynamic way.</a:t>
            </a:r>
          </a:p>
          <a:p>
            <a:r>
              <a:rPr lang="en-US" altLang="en-US"/>
              <a:t>Interworking of 5GS with distributed protocols of IEEE 802.1 networks (e.g. LRP, RAP) in order to support deployments using distributed TSN stream establishment.</a:t>
            </a:r>
          </a:p>
        </p:txBody>
      </p:sp>
    </p:spTree>
    <p:extLst>
      <p:ext uri="{BB962C8B-B14F-4D97-AF65-F5344CB8AC3E}">
        <p14:creationId xmlns:p14="http://schemas.microsoft.com/office/powerpoint/2010/main" val="178459620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60387"/>
            <a:ext cx="9179011" cy="1130301"/>
          </a:xfrm>
        </p:spPr>
        <p:txBody>
          <a:bodyPr/>
          <a:lstStyle/>
          <a:p>
            <a:r>
              <a:rPr lang="en-US" altLang="en-US" sz="2800"/>
              <a:t>Enhancements related to Network Exposure/QoS Monitoring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10711249" cy="4351338"/>
          </a:xfrm>
        </p:spPr>
        <p:txBody>
          <a:bodyPr/>
          <a:lstStyle/>
          <a:p>
            <a:endParaRPr lang="en-US" altLang="en-US"/>
          </a:p>
          <a:p>
            <a:r>
              <a:rPr lang="en-US" altLang="en-US"/>
              <a:t>Access to Network Exposure Function (NEF) to be provided at the UE</a:t>
            </a:r>
          </a:p>
          <a:p>
            <a:pPr lvl="1"/>
            <a:r>
              <a:rPr lang="en-US" altLang="en-US"/>
              <a:t>provide NEF access via UE’s R reference point to an application; </a:t>
            </a:r>
          </a:p>
          <a:p>
            <a:pPr lvl="1"/>
            <a:r>
              <a:rPr lang="en-US" altLang="en-US"/>
              <a:t>provide AAA framework that bars unauthorised requests (fine-grained).</a:t>
            </a:r>
          </a:p>
          <a:p>
            <a:r>
              <a:rPr lang="en-US" altLang="en-US" sz="2800"/>
              <a:t>Further QoS monitoring enhancements</a:t>
            </a:r>
          </a:p>
          <a:p>
            <a:pPr lvl="1"/>
            <a:r>
              <a:rPr lang="en-US" altLang="en-US"/>
              <a:t>Enlarge the functionalities of QoS monitoring (includes features, additional monitored parameters)</a:t>
            </a:r>
          </a:p>
          <a:p>
            <a:r>
              <a:rPr lang="en-US" altLang="en-US"/>
              <a:t>Provision of 5G communication services end-to-end within 5GS</a:t>
            </a:r>
          </a:p>
          <a:p>
            <a:pPr lvl="1"/>
            <a:r>
              <a:rPr lang="en-US" altLang="en-US"/>
              <a:t>Request, modification, and release of communication services must not be contingent on knowledge of internal 5G system parameters/architecture/setup.</a:t>
            </a:r>
          </a:p>
          <a:p>
            <a:endParaRPr lang="en-US" altLang="en-US"/>
          </a:p>
        </p:txBody>
      </p:sp>
    </p:spTree>
    <p:extLst>
      <p:ext uri="{BB962C8B-B14F-4D97-AF65-F5344CB8AC3E}">
        <p14:creationId xmlns:p14="http://schemas.microsoft.com/office/powerpoint/2010/main" val="164760898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280d8efa-eff2-4910-88d2-79ca146720c4"/>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1534</Words>
  <Application>Microsoft Office PowerPoint</Application>
  <PresentationFormat>Breitbild</PresentationFormat>
  <Paragraphs>163</Paragraphs>
  <Slides>12</Slides>
  <Notes>9</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12</vt:i4>
      </vt:variant>
    </vt:vector>
  </HeadingPairs>
  <TitlesOfParts>
    <vt:vector size="18" baseType="lpstr">
      <vt:lpstr>Arial</vt:lpstr>
      <vt:lpstr>Arial </vt:lpstr>
      <vt:lpstr>Calibri</vt:lpstr>
      <vt:lpstr>Calibri Light</vt:lpstr>
      <vt:lpstr>Times New Roman</vt:lpstr>
      <vt:lpstr>Office Theme</vt:lpstr>
      <vt:lpstr>Siemens’ view on  Rel-19 for Industrial 5G</vt:lpstr>
      <vt:lpstr>Outline</vt:lpstr>
      <vt:lpstr>Overall View on Rel-19 Content</vt:lpstr>
      <vt:lpstr>Overall View on Rel-19 Content</vt:lpstr>
      <vt:lpstr>Enhancements related to Industrial IoT</vt:lpstr>
      <vt:lpstr>Enhancements related to Industrial IoT</vt:lpstr>
      <vt:lpstr>Enhancements related to Industrial IoT</vt:lpstr>
      <vt:lpstr>Enhancements related to Industrial IoT</vt:lpstr>
      <vt:lpstr>Enhancements related to Network Exposure/QoS Monitoring</vt:lpstr>
      <vt:lpstr>Sidelink enhancements for industrial communication</vt:lpstr>
      <vt:lpstr>Enhancements related to Positioning</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Michael 26 Bahr (Siemens)</cp:lastModifiedBy>
  <cp:revision>619</cp:revision>
  <cp:lastPrinted>2023-06-02T12:05:46Z</cp:lastPrinted>
  <dcterms:created xsi:type="dcterms:W3CDTF">2010-02-05T13:52:04Z</dcterms:created>
  <dcterms:modified xsi:type="dcterms:W3CDTF">2023-06-02T18:43:36Z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9d258917-277f-42cd-a3cd-14c4e9ee58bc_Enabled">
    <vt:lpwstr>true</vt:lpwstr>
  </property>
  <property fmtid="{D5CDD505-2E9C-101B-9397-08002B2CF9AE}" pid="4" name="MSIP_Label_9d258917-277f-42cd-a3cd-14c4e9ee58bc_SetDate">
    <vt:lpwstr>2023-06-02T14:38:36Z</vt:lpwstr>
  </property>
  <property fmtid="{D5CDD505-2E9C-101B-9397-08002B2CF9AE}" pid="5" name="MSIP_Label_9d258917-277f-42cd-a3cd-14c4e9ee58bc_Method">
    <vt:lpwstr>Standard</vt:lpwstr>
  </property>
  <property fmtid="{D5CDD505-2E9C-101B-9397-08002B2CF9AE}" pid="6" name="MSIP_Label_9d258917-277f-42cd-a3cd-14c4e9ee58bc_Name">
    <vt:lpwstr>restricted</vt:lpwstr>
  </property>
  <property fmtid="{D5CDD505-2E9C-101B-9397-08002B2CF9AE}" pid="7" name="MSIP_Label_9d258917-277f-42cd-a3cd-14c4e9ee58bc_SiteId">
    <vt:lpwstr>38ae3bcd-9579-4fd4-adda-b42e1495d55a</vt:lpwstr>
  </property>
  <property fmtid="{D5CDD505-2E9C-101B-9397-08002B2CF9AE}" pid="8" name="MSIP_Label_9d258917-277f-42cd-a3cd-14c4e9ee58bc_ActionId">
    <vt:lpwstr>74a2b145-24c2-458b-aee1-c945cb1c611a</vt:lpwstr>
  </property>
  <property fmtid="{D5CDD505-2E9C-101B-9397-08002B2CF9AE}" pid="9" name="MSIP_Label_9d258917-277f-42cd-a3cd-14c4e9ee58bc_ContentBits">
    <vt:lpwstr>0</vt:lpwstr>
  </property>
  <property fmtid="{D5CDD505-2E9C-101B-9397-08002B2CF9AE}" pid="10" name="Document_Confidentiality">
    <vt:lpwstr>Restricted</vt:lpwstr>
  </property>
</Properties>
</file>